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9" r:id="rId3"/>
    <p:sldId id="256" r:id="rId4"/>
    <p:sldId id="258" r:id="rId5"/>
    <p:sldId id="264" r:id="rId6"/>
    <p:sldId id="260" r:id="rId7"/>
    <p:sldId id="262" r:id="rId8"/>
    <p:sldId id="265" r:id="rId9"/>
    <p:sldId id="261" r:id="rId10"/>
    <p:sldId id="263" r:id="rId11"/>
    <p:sldId id="266"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8C31DE6-7A65-43D2-848B-61DC662510C5}">
          <p14:sldIdLst>
            <p14:sldId id="257"/>
            <p14:sldId id="259"/>
            <p14:sldId id="256"/>
            <p14:sldId id="258"/>
            <p14:sldId id="264"/>
            <p14:sldId id="260"/>
            <p14:sldId id="262"/>
            <p14:sldId id="265"/>
            <p14:sldId id="261"/>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94660"/>
  </p:normalViewPr>
  <p:slideViewPr>
    <p:cSldViewPr snapToGrid="0">
      <p:cViewPr>
        <p:scale>
          <a:sx n="69" d="100"/>
          <a:sy n="69" d="100"/>
        </p:scale>
        <p:origin x="738" y="16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53BFE-640B-454E-AE6D-4EB415C3393E}" type="datetimeFigureOut">
              <a:rPr lang="fr-FR" smtClean="0"/>
              <a:t>15/11/2020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C5EF5-F17F-4125-9C4F-D32D4DD69CB3}" type="slidenum">
              <a:rPr lang="fr-FR" smtClean="0"/>
              <a:t>‹N°›</a:t>
            </a:fld>
            <a:endParaRPr lang="fr-FR" dirty="0"/>
          </a:p>
        </p:txBody>
      </p:sp>
    </p:spTree>
    <p:extLst>
      <p:ext uri="{BB962C8B-B14F-4D97-AF65-F5344CB8AC3E}">
        <p14:creationId xmlns:p14="http://schemas.microsoft.com/office/powerpoint/2010/main" val="387936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principe de la télédétection repose sur la mesure des propriétés radiométriques des objets situés à la surface du sol à partir d’une plateforme qui elle, n’est pas en contact avec le sol. Cette définition assez vaste entraîne l’existence d’une grande diversité de solutions techniques possibles : le drone de quelques mètres à 100-150 m d’altitude, l’avion de 100 m. à 3500 m d’altitude et enfin les satellites héliosynchrones en orbite autour de la terre à des altitudes comprises entre 500 et 1000 km. Les satellites géostationnaires situés à 36000 km d’altitudes ne constituent généralement pas des plateformes de télédétection, ils sont plutôt dédiés à des applications météorologiques ou de communication. </a:t>
            </a:r>
          </a:p>
        </p:txBody>
      </p:sp>
      <p:sp>
        <p:nvSpPr>
          <p:cNvPr id="4" name="Espace réservé du numéro de diapositive 3"/>
          <p:cNvSpPr>
            <a:spLocks noGrp="1"/>
          </p:cNvSpPr>
          <p:nvPr>
            <p:ph type="sldNum" sz="quarter" idx="10"/>
          </p:nvPr>
        </p:nvSpPr>
        <p:spPr/>
        <p:txBody>
          <a:bodyPr/>
          <a:lstStyle/>
          <a:p>
            <a:fld id="{FA5C5EF5-F17F-4125-9C4F-D32D4DD69CB3}" type="slidenum">
              <a:rPr lang="fr-FR" smtClean="0"/>
              <a:t>2</a:t>
            </a:fld>
            <a:endParaRPr lang="fr-FR"/>
          </a:p>
        </p:txBody>
      </p:sp>
    </p:spTree>
    <p:extLst>
      <p:ext uri="{BB962C8B-B14F-4D97-AF65-F5344CB8AC3E}">
        <p14:creationId xmlns:p14="http://schemas.microsoft.com/office/powerpoint/2010/main" val="17942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La communauté européenne utilise les images SPOT pour le contrôle des déclarations dans le cadre de la politique agricole commune (le capteur infrarouge permet l'identification des plantes et du stade de maturation).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95000"/>
                    <a:lumOff val="5000"/>
                  </a:schemeClr>
                </a:solidFill>
                <a:latin typeface="Times New Roman" panose="02020603050405020304" pitchFamily="18" charset="0"/>
                <a:cs typeface="Times New Roman" panose="02020603050405020304" pitchFamily="18" charset="0"/>
              </a:rPr>
              <a:t>évaluation des dégâts causés par des intempéries importantes (vent, grêle,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FA5C5EF5-F17F-4125-9C4F-D32D4DD69CB3}" type="slidenum">
              <a:rPr lang="fr-FR" smtClean="0"/>
              <a:t>4</a:t>
            </a:fld>
            <a:endParaRPr lang="fr-FR"/>
          </a:p>
        </p:txBody>
      </p:sp>
    </p:spTree>
    <p:extLst>
      <p:ext uri="{BB962C8B-B14F-4D97-AF65-F5344CB8AC3E}">
        <p14:creationId xmlns:p14="http://schemas.microsoft.com/office/powerpoint/2010/main" val="219971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solidFill>
                  <a:schemeClr val="bg1"/>
                </a:solidFill>
              </a:rPr>
              <a:t>L</a:t>
            </a:r>
            <a:r>
              <a:rPr lang="fr-FR" b="1" dirty="0">
                <a:solidFill>
                  <a:schemeClr val="bg1"/>
                </a:solidFill>
              </a:rPr>
              <a:t>‘indice de végétation par différence normalisé</a:t>
            </a:r>
            <a:r>
              <a:rPr lang="fr-FR" dirty="0">
                <a:solidFill>
                  <a:schemeClr val="bg1"/>
                </a:solidFill>
              </a:rPr>
              <a:t>, est un indicateur de la quantité et de la qualité de la végétation pendant la saison de croissance. Le NDVI conserve une valeur constante quelque soit l’éclairement global, c’est de nos jours l’indice le plus utilisé !</a:t>
            </a:r>
          </a:p>
          <a:p>
            <a:br>
              <a:rPr lang="fr-FR" dirty="0">
                <a:solidFill>
                  <a:schemeClr val="bg1"/>
                </a:solidFill>
              </a:rPr>
            </a:br>
            <a:endParaRPr lang="fr-FR" dirty="0">
              <a:solidFill>
                <a:schemeClr val="bg1"/>
              </a:solidFill>
            </a:endParaRPr>
          </a:p>
          <a:p>
            <a:r>
              <a:rPr lang="fr-FR" sz="1200" b="0" i="0" kern="1200" dirty="0">
                <a:solidFill>
                  <a:schemeClr val="tx1"/>
                </a:solidFill>
                <a:effectLst/>
                <a:latin typeface="+mn-lt"/>
                <a:ea typeface="+mn-ea"/>
                <a:cs typeface="+mn-cs"/>
              </a:rPr>
              <a:t>les valeurs du NDVI sont comprises en théorie entre -1 et +1. </a:t>
            </a:r>
          </a:p>
          <a:p>
            <a:r>
              <a:rPr lang="fr-FR" sz="1200" b="0" i="0" kern="1200" dirty="0">
                <a:solidFill>
                  <a:schemeClr val="tx1"/>
                </a:solidFill>
                <a:effectLst/>
                <a:latin typeface="+mn-lt"/>
                <a:ea typeface="+mn-ea"/>
                <a:cs typeface="+mn-cs"/>
              </a:rPr>
              <a:t>Les valeurs négatives correspondent aux surfaces autres que les couverts végétaux (neige, eau, nuages, etc.) pour lesquelles la réflectance dans le rouge est supérieure à celle du proche infrarouge. Pour les sols nus, les réflectances étant à peu près du même ordre de grandeur dans le rouge et le proche infrarouge, le NDVI présente des valeurs proches de 0. </a:t>
            </a:r>
          </a:p>
          <a:p>
            <a:r>
              <a:rPr lang="fr-FR" sz="1200" b="0" i="0" kern="1200" dirty="0">
                <a:solidFill>
                  <a:schemeClr val="tx1"/>
                </a:solidFill>
                <a:effectLst/>
                <a:latin typeface="+mn-lt"/>
                <a:ea typeface="+mn-ea"/>
                <a:cs typeface="+mn-cs"/>
              </a:rPr>
              <a:t>Les formations végétales ont des valeurs de NDVI positives, généralement comprises entre 0,1 et 0,7 – les valeurs les plus élevées correspondant aux couverts les plus denses. </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A5C5EF5-F17F-4125-9C4F-D32D4DD69CB3}" type="slidenum">
              <a:rPr lang="fr-FR" smtClean="0"/>
              <a:t>8</a:t>
            </a:fld>
            <a:endParaRPr lang="fr-FR" dirty="0"/>
          </a:p>
        </p:txBody>
      </p:sp>
    </p:spTree>
    <p:extLst>
      <p:ext uri="{BB962C8B-B14F-4D97-AF65-F5344CB8AC3E}">
        <p14:creationId xmlns:p14="http://schemas.microsoft.com/office/powerpoint/2010/main" val="102492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solidFill>
                  <a:schemeClr val="bg1"/>
                </a:solidFill>
              </a:rPr>
              <a:t>L</a:t>
            </a:r>
            <a:r>
              <a:rPr lang="fr-FR" b="1" dirty="0">
                <a:solidFill>
                  <a:schemeClr val="bg1"/>
                </a:solidFill>
              </a:rPr>
              <a:t>‘indice de végétation par différence normalisé</a:t>
            </a:r>
            <a:r>
              <a:rPr lang="fr-FR" dirty="0">
                <a:solidFill>
                  <a:schemeClr val="bg1"/>
                </a:solidFill>
              </a:rPr>
              <a:t>, est un indicateur de la quantité et de la qualité de la végétation pendant la saison de croissance. Le NDVI conserve une valeur constante quelque soit l’éclairement global, c’est de nos jours l’indice le plus utilisé !</a:t>
            </a:r>
          </a:p>
          <a:p>
            <a:br>
              <a:rPr lang="fr-FR" dirty="0">
                <a:solidFill>
                  <a:schemeClr val="bg1"/>
                </a:solidFill>
              </a:rPr>
            </a:br>
            <a:endParaRPr lang="fr-FR" dirty="0">
              <a:solidFill>
                <a:schemeClr val="bg1"/>
              </a:solidFill>
            </a:endParaRPr>
          </a:p>
          <a:p>
            <a:r>
              <a:rPr lang="fr-FR" sz="1200" b="0" i="0" kern="1200" dirty="0">
                <a:solidFill>
                  <a:schemeClr val="tx1"/>
                </a:solidFill>
                <a:effectLst/>
                <a:latin typeface="+mn-lt"/>
                <a:ea typeface="+mn-ea"/>
                <a:cs typeface="+mn-cs"/>
              </a:rPr>
              <a:t>les valeurs du NDVI sont comprises en théorie entre -1 et +1. </a:t>
            </a:r>
          </a:p>
          <a:p>
            <a:r>
              <a:rPr lang="fr-FR" sz="1200" b="0" i="0" kern="1200" dirty="0">
                <a:solidFill>
                  <a:schemeClr val="tx1"/>
                </a:solidFill>
                <a:effectLst/>
                <a:latin typeface="+mn-lt"/>
                <a:ea typeface="+mn-ea"/>
                <a:cs typeface="+mn-cs"/>
              </a:rPr>
              <a:t>Les valeurs négatives correspondent aux surfaces autres que les couverts végétaux (neige, eau, nuages, etc.) pour lesquelles la réflectance dans le rouge est supérieure à celle du proche infrarouge. Pour les sols nus, les réflectances étant à peu près du même ordre de grandeur dans le rouge et le proche infrarouge, le NDVI présente des valeurs proches de 0. </a:t>
            </a:r>
          </a:p>
          <a:p>
            <a:r>
              <a:rPr lang="fr-FR" sz="1200" b="0" i="0" kern="1200" dirty="0">
                <a:solidFill>
                  <a:schemeClr val="tx1"/>
                </a:solidFill>
                <a:effectLst/>
                <a:latin typeface="+mn-lt"/>
                <a:ea typeface="+mn-ea"/>
                <a:cs typeface="+mn-cs"/>
              </a:rPr>
              <a:t>Les formations végétales ont des valeurs de NDVI positives, généralement comprises entre 0,1 et 0,7 – les valeurs les plus élevées correspondant aux couverts les plus denses. </a:t>
            </a:r>
          </a:p>
          <a:p>
            <a:endParaRPr lang="fr-FR" dirty="0"/>
          </a:p>
        </p:txBody>
      </p:sp>
      <p:sp>
        <p:nvSpPr>
          <p:cNvPr id="4" name="Espace réservé du numéro de diapositive 3"/>
          <p:cNvSpPr>
            <a:spLocks noGrp="1"/>
          </p:cNvSpPr>
          <p:nvPr>
            <p:ph type="sldNum" sz="quarter" idx="10"/>
          </p:nvPr>
        </p:nvSpPr>
        <p:spPr/>
        <p:txBody>
          <a:bodyPr/>
          <a:lstStyle/>
          <a:p>
            <a:fld id="{FA5C5EF5-F17F-4125-9C4F-D32D4DD69CB3}" type="slidenum">
              <a:rPr lang="fr-FR" smtClean="0"/>
              <a:t>10</a:t>
            </a:fld>
            <a:endParaRPr lang="fr-FR"/>
          </a:p>
        </p:txBody>
      </p:sp>
    </p:spTree>
    <p:extLst>
      <p:ext uri="{BB962C8B-B14F-4D97-AF65-F5344CB8AC3E}">
        <p14:creationId xmlns:p14="http://schemas.microsoft.com/office/powerpoint/2010/main" val="70078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2160560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1842580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43677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186528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75175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2295379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95733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3630424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124094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279950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51D09A5-5D6A-44D1-AF20-7CF6197466BD}" type="datetimeFigureOut">
              <a:rPr lang="fr-FR" smtClean="0"/>
              <a:t>15/11/2020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EA14C03B-7DD0-48C7-9F98-702EE79944B9}" type="slidenum">
              <a:rPr lang="fr-FR" smtClean="0"/>
              <a:t>‹N°›</a:t>
            </a:fld>
            <a:endParaRPr lang="fr-FR" dirty="0"/>
          </a:p>
        </p:txBody>
      </p:sp>
    </p:spTree>
    <p:extLst>
      <p:ext uri="{BB962C8B-B14F-4D97-AF65-F5344CB8AC3E}">
        <p14:creationId xmlns:p14="http://schemas.microsoft.com/office/powerpoint/2010/main" val="198057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D09A5-5D6A-44D1-AF20-7CF6197466BD}" type="datetimeFigureOut">
              <a:rPr lang="fr-FR" smtClean="0"/>
              <a:t>15/11/2020</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14C03B-7DD0-48C7-9F98-702EE79944B9}" type="slidenum">
              <a:rPr lang="fr-FR" smtClean="0"/>
              <a:t>‹N°›</a:t>
            </a:fld>
            <a:endParaRPr lang="fr-FR" dirty="0"/>
          </a:p>
        </p:txBody>
      </p:sp>
    </p:spTree>
    <p:extLst>
      <p:ext uri="{BB962C8B-B14F-4D97-AF65-F5344CB8AC3E}">
        <p14:creationId xmlns:p14="http://schemas.microsoft.com/office/powerpoint/2010/main" val="2515929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94144" y="974725"/>
            <a:ext cx="10515600" cy="1325563"/>
          </a:xfrm>
          <a:ln>
            <a:solidFill>
              <a:schemeClr val="bg1"/>
            </a:solidFill>
          </a:ln>
        </p:spPr>
        <p:txBody>
          <a:bodyPr>
            <a:normAutofit fontScale="90000"/>
          </a:bodyPr>
          <a:lstStyle/>
          <a:p>
            <a:pPr algn="ctr"/>
            <a:r>
              <a:rPr lang="fr-FR" b="1" dirty="0">
                <a:solidFill>
                  <a:schemeClr val="bg1"/>
                </a:solidFill>
              </a:rPr>
              <a:t>Projet de l’UC « Programmer en Langage C » </a:t>
            </a:r>
            <a:br>
              <a:rPr lang="fr-FR" dirty="0">
                <a:solidFill>
                  <a:schemeClr val="bg1"/>
                </a:solidFill>
              </a:rPr>
            </a:br>
            <a:r>
              <a:rPr lang="fr-FR" sz="4000" i="1" dirty="0">
                <a:solidFill>
                  <a:schemeClr val="bg1"/>
                </a:solidFill>
              </a:rPr>
              <a:t>Une introduction à l'analyse de données de télédétection</a:t>
            </a:r>
            <a:endParaRPr lang="fr-FR" i="1" dirty="0">
              <a:solidFill>
                <a:schemeClr val="bg1"/>
              </a:solidFill>
            </a:endParaRPr>
          </a:p>
        </p:txBody>
      </p:sp>
      <p:pic>
        <p:nvPicPr>
          <p:cNvPr id="1026" name="Picture 2" descr="La Terre vue depuis l'espace : et si cette image pouvait réveiller les  conscience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7599" y="2431143"/>
            <a:ext cx="4558039" cy="400651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83534" y="5380074"/>
            <a:ext cx="2962940" cy="830997"/>
          </a:xfrm>
          <a:prstGeom prst="rect">
            <a:avLst/>
          </a:prstGeom>
          <a:noFill/>
        </p:spPr>
        <p:txBody>
          <a:bodyPr wrap="square" rtlCol="0">
            <a:spAutoFit/>
          </a:bodyPr>
          <a:lstStyle/>
          <a:p>
            <a:r>
              <a:rPr lang="fr-FR" sz="2400" dirty="0">
                <a:solidFill>
                  <a:schemeClr val="bg1"/>
                </a:solidFill>
              </a:rPr>
              <a:t>Auguste Gardette</a:t>
            </a:r>
          </a:p>
          <a:p>
            <a:r>
              <a:rPr lang="fr-FR" sz="2400" kern="1200" dirty="0">
                <a:solidFill>
                  <a:schemeClr val="bg1"/>
                </a:solidFill>
              </a:rPr>
              <a:t>Hermine de Nantois</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1403" y="5285232"/>
            <a:ext cx="4088130" cy="1188720"/>
          </a:xfrm>
          <a:prstGeom prst="rect">
            <a:avLst/>
          </a:prstGeom>
        </p:spPr>
      </p:pic>
    </p:spTree>
    <p:extLst>
      <p:ext uri="{BB962C8B-B14F-4D97-AF65-F5344CB8AC3E}">
        <p14:creationId xmlns:p14="http://schemas.microsoft.com/office/powerpoint/2010/main" val="287902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28961" y="-185097"/>
            <a:ext cx="10515600" cy="1325563"/>
          </a:xfrm>
        </p:spPr>
        <p:txBody>
          <a:bodyPr/>
          <a:lstStyle/>
          <a:p>
            <a:r>
              <a:rPr lang="fr-FR" dirty="0">
                <a:solidFill>
                  <a:schemeClr val="bg2"/>
                </a:solidFill>
              </a:rPr>
              <a:t>Images contrastées en NDVI</a:t>
            </a:r>
          </a:p>
        </p:txBody>
      </p:sp>
      <p:sp>
        <p:nvSpPr>
          <p:cNvPr id="10" name="Titre 1"/>
          <p:cNvSpPr txBox="1">
            <a:spLocks/>
          </p:cNvSpPr>
          <p:nvPr/>
        </p:nvSpPr>
        <p:spPr>
          <a:xfrm>
            <a:off x="9969240" y="-59121"/>
            <a:ext cx="287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chemeClr val="bg2"/>
                </a:solidFill>
              </a:rPr>
              <a:t>Paris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84" y="822145"/>
            <a:ext cx="7687824" cy="4872565"/>
          </a:xfrm>
          <a:prstGeom prst="rect">
            <a:avLst/>
          </a:prstGeom>
        </p:spPr>
      </p:pic>
      <p:sp>
        <p:nvSpPr>
          <p:cNvPr id="14" name="Ellipse 13"/>
          <p:cNvSpPr/>
          <p:nvPr/>
        </p:nvSpPr>
        <p:spPr>
          <a:xfrm>
            <a:off x="4533998" y="2761488"/>
            <a:ext cx="1548000" cy="1323368"/>
          </a:xfrm>
          <a:prstGeom prst="ellipse">
            <a:avLst/>
          </a:prstGeom>
          <a:noFill/>
          <a:ln>
            <a:solidFill>
              <a:srgbClr val="C00000"/>
            </a:solidFill>
          </a:ln>
          <a:scene3d>
            <a:camera prst="orthographicFront"/>
            <a:lightRig rig="threePt" dir="t"/>
          </a:scene3d>
          <a:sp3d contourW="38100">
            <a:contourClr>
              <a:schemeClr val="accent6">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2641190" y="4041648"/>
            <a:ext cx="1548000" cy="1323368"/>
          </a:xfrm>
          <a:prstGeom prst="ellipse">
            <a:avLst/>
          </a:prstGeom>
          <a:noFill/>
          <a:ln>
            <a:solidFill>
              <a:srgbClr val="C00000"/>
            </a:solidFill>
          </a:ln>
          <a:scene3d>
            <a:camera prst="orthographicFront"/>
            <a:lightRig rig="threePt" dir="t"/>
          </a:scene3d>
          <a:sp3d contourW="38100">
            <a:contourClr>
              <a:schemeClr val="accent6">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868254" y="3968496"/>
            <a:ext cx="1548000" cy="1323368"/>
          </a:xfrm>
          <a:prstGeom prst="ellipse">
            <a:avLst/>
          </a:prstGeom>
          <a:noFill/>
          <a:ln>
            <a:solidFill>
              <a:schemeClr val="accent6">
                <a:lumMod val="75000"/>
              </a:schemeClr>
            </a:solidFill>
          </a:ln>
          <a:scene3d>
            <a:camera prst="orthographicFront"/>
            <a:lightRig rig="threePt" dir="t"/>
          </a:scene3d>
          <a:sp3d contourW="38100">
            <a:contourClr>
              <a:schemeClr val="accent6">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1308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994144" y="974725"/>
            <a:ext cx="10515600" cy="1325563"/>
          </a:xfrm>
          <a:ln>
            <a:solidFill>
              <a:schemeClr val="bg1"/>
            </a:solidFill>
          </a:ln>
        </p:spPr>
        <p:txBody>
          <a:bodyPr>
            <a:normAutofit fontScale="90000"/>
          </a:bodyPr>
          <a:lstStyle/>
          <a:p>
            <a:pPr algn="ctr"/>
            <a:r>
              <a:rPr lang="fr-FR" b="1" dirty="0">
                <a:solidFill>
                  <a:schemeClr val="bg1"/>
                </a:solidFill>
              </a:rPr>
              <a:t>Projet de l’UC « Programmer en Langage C » </a:t>
            </a:r>
            <a:br>
              <a:rPr lang="fr-FR" dirty="0">
                <a:solidFill>
                  <a:schemeClr val="bg1"/>
                </a:solidFill>
              </a:rPr>
            </a:br>
            <a:r>
              <a:rPr lang="fr-FR" sz="4000" i="1" dirty="0">
                <a:solidFill>
                  <a:schemeClr val="bg1"/>
                </a:solidFill>
              </a:rPr>
              <a:t>Une introduction à l'analyse de données de télédétection</a:t>
            </a:r>
            <a:endParaRPr lang="fr-FR" i="1" dirty="0">
              <a:solidFill>
                <a:schemeClr val="bg1"/>
              </a:solidFill>
            </a:endParaRPr>
          </a:p>
        </p:txBody>
      </p:sp>
      <p:pic>
        <p:nvPicPr>
          <p:cNvPr id="1026" name="Picture 2" descr="La Terre vue depuis l'espace : et si cette image pouvait réveiller les  conscience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7599" y="2431143"/>
            <a:ext cx="4558039" cy="400651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83534" y="5380074"/>
            <a:ext cx="2962940" cy="830997"/>
          </a:xfrm>
          <a:prstGeom prst="rect">
            <a:avLst/>
          </a:prstGeom>
          <a:noFill/>
        </p:spPr>
        <p:txBody>
          <a:bodyPr wrap="square" rtlCol="0">
            <a:spAutoFit/>
          </a:bodyPr>
          <a:lstStyle/>
          <a:p>
            <a:r>
              <a:rPr lang="fr-FR" sz="2400" dirty="0">
                <a:solidFill>
                  <a:schemeClr val="bg1"/>
                </a:solidFill>
              </a:rPr>
              <a:t>Auguste Gardette</a:t>
            </a:r>
          </a:p>
          <a:p>
            <a:r>
              <a:rPr lang="fr-FR" sz="2400" kern="1200" dirty="0">
                <a:solidFill>
                  <a:schemeClr val="bg1"/>
                </a:solidFill>
              </a:rPr>
              <a:t>Hermine de Nantois</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1403" y="5285232"/>
            <a:ext cx="4088130" cy="1188720"/>
          </a:xfrm>
          <a:prstGeom prst="rect">
            <a:avLst/>
          </a:prstGeom>
        </p:spPr>
      </p:pic>
    </p:spTree>
    <p:extLst>
      <p:ext uri="{BB962C8B-B14F-4D97-AF65-F5344CB8AC3E}">
        <p14:creationId xmlns:p14="http://schemas.microsoft.com/office/powerpoint/2010/main" val="309430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0" y="0"/>
            <a:ext cx="12749048" cy="6871564"/>
          </a:xfrm>
          <a:prstGeom prst="rect">
            <a:avLst/>
          </a:prstGeom>
        </p:spPr>
      </p:pic>
      <p:sp>
        <p:nvSpPr>
          <p:cNvPr id="2" name="Titre 1"/>
          <p:cNvSpPr>
            <a:spLocks noGrp="1"/>
          </p:cNvSpPr>
          <p:nvPr>
            <p:ph type="title"/>
          </p:nvPr>
        </p:nvSpPr>
        <p:spPr>
          <a:xfrm>
            <a:off x="-1674088" y="6008558"/>
            <a:ext cx="10515600" cy="1325563"/>
          </a:xfrm>
        </p:spPr>
        <p:txBody>
          <a:bodyPr/>
          <a:lstStyle/>
          <a:p>
            <a:pPr algn="ctr"/>
            <a:r>
              <a:rPr lang="fr-FR" dirty="0">
                <a:solidFill>
                  <a:schemeClr val="bg1"/>
                </a:solidFill>
              </a:rPr>
              <a:t>LA TELEDETECTION </a:t>
            </a:r>
          </a:p>
        </p:txBody>
      </p:sp>
      <p:sp>
        <p:nvSpPr>
          <p:cNvPr id="5" name="ZoneTexte 4"/>
          <p:cNvSpPr txBox="1"/>
          <p:nvPr/>
        </p:nvSpPr>
        <p:spPr>
          <a:xfrm>
            <a:off x="9116281" y="6391564"/>
            <a:ext cx="2755819" cy="338554"/>
          </a:xfrm>
          <a:prstGeom prst="rect">
            <a:avLst/>
          </a:prstGeom>
          <a:noFill/>
        </p:spPr>
        <p:txBody>
          <a:bodyPr wrap="none" rtlCol="0">
            <a:spAutoFit/>
          </a:bodyPr>
          <a:lstStyle/>
          <a:p>
            <a:r>
              <a:rPr lang="fr-FR" sz="1600" kern="1200" dirty="0">
                <a:solidFill>
                  <a:schemeClr val="bg1"/>
                </a:solidFill>
                <a:latin typeface="+mn-lt"/>
                <a:ea typeface="+mn-ea"/>
                <a:cs typeface="+mn-cs"/>
              </a:rPr>
              <a:t>Source: cours Jean-Marc </a:t>
            </a:r>
            <a:r>
              <a:rPr lang="fr-FR" sz="1600" kern="1200" dirty="0" err="1">
                <a:solidFill>
                  <a:schemeClr val="bg1"/>
                </a:solidFill>
                <a:latin typeface="+mn-lt"/>
                <a:ea typeface="+mn-ea"/>
                <a:cs typeface="+mn-cs"/>
              </a:rPr>
              <a:t>Gilliot</a:t>
            </a:r>
            <a:endParaRPr lang="fr-FR" sz="1600" kern="1200" dirty="0">
              <a:solidFill>
                <a:schemeClr val="bg1"/>
              </a:solidFill>
              <a:latin typeface="+mn-lt"/>
              <a:ea typeface="+mn-ea"/>
              <a:cs typeface="+mn-cs"/>
            </a:endParaRPr>
          </a:p>
        </p:txBody>
      </p:sp>
    </p:spTree>
    <p:extLst>
      <p:ext uri="{BB962C8B-B14F-4D97-AF65-F5344CB8AC3E}">
        <p14:creationId xmlns:p14="http://schemas.microsoft.com/office/powerpoint/2010/main" val="45538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47" y="-564586"/>
            <a:ext cx="12610214" cy="8379864"/>
          </a:xfrm>
          <a:prstGeom prst="rect">
            <a:avLst/>
          </a:prstGeom>
        </p:spPr>
      </p:pic>
      <p:sp>
        <p:nvSpPr>
          <p:cNvPr id="2" name="Titre 1"/>
          <p:cNvSpPr>
            <a:spLocks noGrp="1"/>
          </p:cNvSpPr>
          <p:nvPr>
            <p:ph type="ctrTitle"/>
          </p:nvPr>
        </p:nvSpPr>
        <p:spPr>
          <a:xfrm>
            <a:off x="-21271" y="45461"/>
            <a:ext cx="12170735" cy="1199154"/>
          </a:xfrm>
        </p:spPr>
        <p:txBody>
          <a:bodyPr>
            <a:normAutofit fontScale="90000"/>
          </a:bodyPr>
          <a:lstStyle/>
          <a:p>
            <a:r>
              <a:rPr lang="fr-FR" sz="4400" b="1" dirty="0">
                <a:solidFill>
                  <a:schemeClr val="bg1"/>
                </a:solidFill>
              </a:rPr>
              <a:t>Les satellites SPOT : </a:t>
            </a:r>
            <a:r>
              <a:rPr lang="fr-FR" sz="4400" dirty="0">
                <a:solidFill>
                  <a:schemeClr val="bg1"/>
                </a:solidFill>
              </a:rPr>
              <a:t>Satellite pour l’observation de la Terre</a:t>
            </a:r>
            <a:br>
              <a:rPr lang="fr-FR" sz="4400" dirty="0">
                <a:solidFill>
                  <a:schemeClr val="bg1"/>
                </a:solidFill>
              </a:rPr>
            </a:br>
            <a:endParaRPr lang="fr-FR" sz="4400" b="1" dirty="0">
              <a:solidFill>
                <a:schemeClr val="bg1"/>
              </a:solidFill>
            </a:endParaRPr>
          </a:p>
        </p:txBody>
      </p:sp>
      <p:sp>
        <p:nvSpPr>
          <p:cNvPr id="3" name="Sous-titre 2"/>
          <p:cNvSpPr>
            <a:spLocks noGrp="1"/>
          </p:cNvSpPr>
          <p:nvPr>
            <p:ph type="subTitle" idx="1"/>
          </p:nvPr>
        </p:nvSpPr>
        <p:spPr>
          <a:xfrm>
            <a:off x="191386" y="4682834"/>
            <a:ext cx="11688726" cy="2262911"/>
          </a:xfrm>
          <a:solidFill>
            <a:schemeClr val="accent1">
              <a:lumMod val="20000"/>
              <a:lumOff val="80000"/>
              <a:alpha val="38000"/>
            </a:schemeClr>
          </a:solidFill>
        </p:spPr>
        <p:txBody>
          <a:bodyPr>
            <a:noAutofit/>
          </a:bodyPr>
          <a:lstStyle/>
          <a:p>
            <a:r>
              <a:rPr lang="fr-FR" dirty="0"/>
              <a:t>Développés par l’agence spatiale française.</a:t>
            </a:r>
          </a:p>
          <a:p>
            <a:r>
              <a:rPr lang="fr-FR" dirty="0"/>
              <a:t>Entre 1985 et 2014 : 4 générations de satellites de télédétection se sont succédées.</a:t>
            </a:r>
          </a:p>
          <a:p>
            <a:r>
              <a:rPr lang="fr-FR" dirty="0"/>
              <a:t>Satellite d’observation de la Terre à 832km d’altitude</a:t>
            </a:r>
          </a:p>
          <a:p>
            <a:r>
              <a:rPr lang="fr-FR" dirty="0"/>
              <a:t>Durée d'un cycle : 26 jours (couverture complète de la terre en 369 révolutions).</a:t>
            </a:r>
          </a:p>
          <a:p>
            <a:r>
              <a:rPr lang="fr-FR" dirty="0"/>
              <a:t>La période de révolution est de 101 minutes</a:t>
            </a:r>
          </a:p>
        </p:txBody>
      </p:sp>
    </p:spTree>
    <p:extLst>
      <p:ext uri="{BB962C8B-B14F-4D97-AF65-F5344CB8AC3E}">
        <p14:creationId xmlns:p14="http://schemas.microsoft.com/office/powerpoint/2010/main" val="179825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Les objectifs de la télédétection en agriculture avec SPOT</a:t>
            </a:r>
          </a:p>
        </p:txBody>
      </p:sp>
      <p:sp>
        <p:nvSpPr>
          <p:cNvPr id="4" name="ZoneTexte 3"/>
          <p:cNvSpPr txBox="1"/>
          <p:nvPr/>
        </p:nvSpPr>
        <p:spPr>
          <a:xfrm>
            <a:off x="674255" y="5508788"/>
            <a:ext cx="11406909" cy="1938992"/>
          </a:xfrm>
          <a:prstGeom prst="rect">
            <a:avLst/>
          </a:prstGeom>
          <a:noFill/>
        </p:spPr>
        <p:txBody>
          <a:bodyPr wrap="square" rtlCol="0">
            <a:spAutoFit/>
          </a:bodyPr>
          <a:lstStyle/>
          <a:p>
            <a:pPr marL="285750" indent="-28575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Permet l'identification des plantes et du stade de maturation.</a:t>
            </a:r>
          </a:p>
          <a:p>
            <a:pPr marL="285750" indent="-285750" algn="just">
              <a:buFont typeface="Arial" panose="020B0604020202020204" pitchFamily="34" charset="0"/>
              <a:buChar char="•"/>
            </a:pPr>
            <a:r>
              <a:rPr lang="fr-FR" sz="2400" dirty="0">
                <a:solidFill>
                  <a:schemeClr val="tx1">
                    <a:lumMod val="95000"/>
                    <a:lumOff val="5000"/>
                  </a:schemeClr>
                </a:solidFill>
                <a:latin typeface="Times New Roman" panose="02020603050405020304" pitchFamily="18" charset="0"/>
                <a:cs typeface="Times New Roman" panose="02020603050405020304" pitchFamily="18" charset="0"/>
              </a:rPr>
              <a:t>Permet l’évaluation des dégâts causés par des intempéries importantes (vent, grêle, etc.).</a:t>
            </a:r>
          </a:p>
          <a:p>
            <a:pPr marL="285750" indent="-285750" algn="just">
              <a:buFont typeface="Arial" panose="020B0604020202020204" pitchFamily="34" charset="0"/>
              <a:buChar char="•"/>
            </a:pPr>
            <a:r>
              <a:rPr lang="fr-FR" sz="2400" dirty="0">
                <a:solidFill>
                  <a:schemeClr val="tx1">
                    <a:lumMod val="95000"/>
                    <a:lumOff val="5000"/>
                  </a:schemeClr>
                </a:solidFill>
                <a:latin typeface="Times New Roman" panose="02020603050405020304" pitchFamily="18" charset="0"/>
                <a:cs typeface="Times New Roman" panose="02020603050405020304" pitchFamily="18" charset="0"/>
              </a:rPr>
              <a:t>Permet l’évaluation des taux hydriques des plantes</a:t>
            </a:r>
          </a:p>
          <a:p>
            <a:br>
              <a:rPr lang="fr-FR" sz="2400" dirty="0">
                <a:solidFill>
                  <a:schemeClr val="tx1">
                    <a:lumMod val="95000"/>
                    <a:lumOff val="5000"/>
                  </a:schemeClr>
                </a:solidFill>
                <a:latin typeface="Times New Roman" panose="02020603050405020304" pitchFamily="18" charset="0"/>
                <a:cs typeface="Times New Roman" panose="02020603050405020304" pitchFamily="18" charset="0"/>
              </a:rPr>
            </a:br>
            <a:endParaRPr lang="fr-FR" sz="2400" kern="1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52" name="Picture 4" descr="SPOT5_Auto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744" y="1817509"/>
            <a:ext cx="3556637" cy="3467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5_Auto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325" y="1817509"/>
            <a:ext cx="4943475"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8313007" y="5198467"/>
            <a:ext cx="3814121" cy="369332"/>
          </a:xfrm>
          <a:prstGeom prst="rect">
            <a:avLst/>
          </a:prstGeom>
          <a:noFill/>
        </p:spPr>
        <p:txBody>
          <a:bodyPr wrap="none" rtlCol="0">
            <a:spAutoFit/>
          </a:bodyPr>
          <a:lstStyle/>
          <a:p>
            <a:r>
              <a:rPr lang="fr-FR" dirty="0"/>
              <a:t>Source: https://directory.eoportal.org/</a:t>
            </a:r>
            <a:endParaRPr lang="fr-FR" sz="1800" kern="1200" dirty="0">
              <a:solidFill>
                <a:schemeClr val="tx1"/>
              </a:solidFill>
              <a:latin typeface="+mn-lt"/>
              <a:ea typeface="+mn-ea"/>
              <a:cs typeface="+mn-cs"/>
            </a:endParaRPr>
          </a:p>
        </p:txBody>
      </p:sp>
    </p:spTree>
    <p:extLst>
      <p:ext uri="{BB962C8B-B14F-4D97-AF65-F5344CB8AC3E}">
        <p14:creationId xmlns:p14="http://schemas.microsoft.com/office/powerpoint/2010/main" val="136323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s-demo - DE PAUW Secrétariat Téléphoniqu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5047" y="885372"/>
            <a:ext cx="6065155" cy="485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39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solidFill>
                  <a:schemeClr val="bg2"/>
                </a:solidFill>
              </a:rPr>
              <a:t>Métadonnées et Premières images</a:t>
            </a:r>
          </a:p>
        </p:txBody>
      </p:sp>
      <p:pic>
        <p:nvPicPr>
          <p:cNvPr id="4" name="Espace réservé du contenu 3"/>
          <p:cNvPicPr>
            <a:picLocks noGrp="1" noChangeAspect="1"/>
          </p:cNvPicPr>
          <p:nvPr>
            <p:ph idx="1"/>
          </p:nvPr>
        </p:nvPicPr>
        <p:blipFill rotWithShape="1">
          <a:blip r:embed="rId2">
            <a:extLst>
              <a:ext uri="{28A0092B-C50C-407E-A947-70E740481C1C}">
                <a14:useLocalDpi xmlns:a14="http://schemas.microsoft.com/office/drawing/2010/main" val="0"/>
              </a:ext>
            </a:extLst>
          </a:blip>
          <a:srcRect t="8179"/>
          <a:stretch/>
        </p:blipFill>
        <p:spPr>
          <a:xfrm>
            <a:off x="766041" y="2244435"/>
            <a:ext cx="5144226" cy="3260437"/>
          </a:xfr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b="2782"/>
          <a:stretch/>
        </p:blipFill>
        <p:spPr>
          <a:xfrm>
            <a:off x="6326651" y="2232196"/>
            <a:ext cx="5321535" cy="3272676"/>
          </a:xfrm>
          <a:prstGeom prst="rect">
            <a:avLst/>
          </a:prstGeom>
        </p:spPr>
      </p:pic>
      <p:sp>
        <p:nvSpPr>
          <p:cNvPr id="6" name="Titre 1"/>
          <p:cNvSpPr txBox="1">
            <a:spLocks/>
          </p:cNvSpPr>
          <p:nvPr/>
        </p:nvSpPr>
        <p:spPr>
          <a:xfrm>
            <a:off x="1812628" y="5191137"/>
            <a:ext cx="287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chemeClr val="bg2"/>
                </a:solidFill>
              </a:rPr>
              <a:t>Grignon</a:t>
            </a:r>
          </a:p>
        </p:txBody>
      </p:sp>
      <p:sp>
        <p:nvSpPr>
          <p:cNvPr id="7" name="Titre 1"/>
          <p:cNvSpPr txBox="1">
            <a:spLocks/>
          </p:cNvSpPr>
          <p:nvPr/>
        </p:nvSpPr>
        <p:spPr>
          <a:xfrm>
            <a:off x="7765492" y="5297357"/>
            <a:ext cx="287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chemeClr val="bg2"/>
                </a:solidFill>
              </a:rPr>
              <a:t>Paris</a:t>
            </a:r>
          </a:p>
        </p:txBody>
      </p:sp>
    </p:spTree>
    <p:extLst>
      <p:ext uri="{BB962C8B-B14F-4D97-AF65-F5344CB8AC3E}">
        <p14:creationId xmlns:p14="http://schemas.microsoft.com/office/powerpoint/2010/main" val="43609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290657"/>
            <a:ext cx="10515600" cy="1325563"/>
          </a:xfrm>
        </p:spPr>
        <p:txBody>
          <a:bodyPr/>
          <a:lstStyle/>
          <a:p>
            <a:r>
              <a:rPr lang="fr-FR" dirty="0"/>
              <a:t>Histogrammes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723" y="657774"/>
            <a:ext cx="7138767" cy="2971185"/>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24" y="3725289"/>
            <a:ext cx="7138767" cy="2952601"/>
          </a:xfrm>
          <a:prstGeom prst="rect">
            <a:avLst/>
          </a:prstGeom>
        </p:spPr>
      </p:pic>
      <p:sp>
        <p:nvSpPr>
          <p:cNvPr id="6" name="ZoneTexte 5"/>
          <p:cNvSpPr txBox="1"/>
          <p:nvPr/>
        </p:nvSpPr>
        <p:spPr>
          <a:xfrm flipH="1">
            <a:off x="286324" y="2198255"/>
            <a:ext cx="1625601" cy="523220"/>
          </a:xfrm>
          <a:prstGeom prst="rect">
            <a:avLst/>
          </a:prstGeom>
          <a:noFill/>
        </p:spPr>
        <p:txBody>
          <a:bodyPr wrap="square" rtlCol="0">
            <a:spAutoFit/>
          </a:bodyPr>
          <a:lstStyle/>
          <a:p>
            <a:r>
              <a:rPr lang="fr-FR" sz="2800" dirty="0"/>
              <a:t>Grignon</a:t>
            </a:r>
          </a:p>
        </p:txBody>
      </p:sp>
      <p:sp>
        <p:nvSpPr>
          <p:cNvPr id="7" name="ZoneTexte 6"/>
          <p:cNvSpPr txBox="1"/>
          <p:nvPr/>
        </p:nvSpPr>
        <p:spPr>
          <a:xfrm flipH="1">
            <a:off x="438271" y="4890653"/>
            <a:ext cx="970281" cy="523220"/>
          </a:xfrm>
          <a:prstGeom prst="rect">
            <a:avLst/>
          </a:prstGeom>
          <a:noFill/>
        </p:spPr>
        <p:txBody>
          <a:bodyPr wrap="square" rtlCol="0">
            <a:spAutoFit/>
          </a:bodyPr>
          <a:lstStyle>
            <a:defPPr>
              <a:defRPr lang="fr-FR"/>
            </a:defPPr>
            <a:lvl1pPr>
              <a:defRPr sz="2800"/>
            </a:lvl1pPr>
          </a:lstStyle>
          <a:p>
            <a:r>
              <a:rPr lang="fr-FR" dirty="0"/>
              <a:t>Paris</a:t>
            </a:r>
          </a:p>
        </p:txBody>
      </p:sp>
    </p:spTree>
    <p:extLst>
      <p:ext uri="{BB962C8B-B14F-4D97-AF65-F5344CB8AC3E}">
        <p14:creationId xmlns:p14="http://schemas.microsoft.com/office/powerpoint/2010/main" val="306403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867729" y="-371565"/>
            <a:ext cx="10515600" cy="1325563"/>
          </a:xfrm>
        </p:spPr>
        <p:txBody>
          <a:bodyPr/>
          <a:lstStyle/>
          <a:p>
            <a:r>
              <a:rPr lang="fr-FR" dirty="0">
                <a:solidFill>
                  <a:schemeClr val="bg1"/>
                </a:solidFill>
              </a:rPr>
              <a:t>Images contrastées</a:t>
            </a:r>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t="8697"/>
          <a:stretch/>
        </p:blipFill>
        <p:spPr>
          <a:xfrm>
            <a:off x="92761" y="2027584"/>
            <a:ext cx="5506297" cy="3466768"/>
          </a:xfrm>
          <a:prstGeom prst="rect">
            <a:avLst/>
          </a:prstGeom>
        </p:spPr>
      </p:pic>
      <p:sp>
        <p:nvSpPr>
          <p:cNvPr id="10" name="Titre 1"/>
          <p:cNvSpPr txBox="1">
            <a:spLocks/>
          </p:cNvSpPr>
          <p:nvPr/>
        </p:nvSpPr>
        <p:spPr>
          <a:xfrm>
            <a:off x="9851155" y="-269880"/>
            <a:ext cx="287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chemeClr val="bg1"/>
                </a:solidFill>
              </a:rPr>
              <a:t>Grignon</a:t>
            </a:r>
          </a:p>
        </p:txBody>
      </p:sp>
      <p:cxnSp>
        <p:nvCxnSpPr>
          <p:cNvPr id="7" name="Connecteur droit avec flèche 6"/>
          <p:cNvCxnSpPr/>
          <p:nvPr/>
        </p:nvCxnSpPr>
        <p:spPr>
          <a:xfrm flipV="1">
            <a:off x="521208" y="3739898"/>
            <a:ext cx="438912" cy="2121406"/>
          </a:xfrm>
          <a:prstGeom prst="straightConnector1">
            <a:avLst/>
          </a:prstGeom>
          <a:ln w="76200">
            <a:solidFill>
              <a:schemeClr val="bg1">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p:cNvCxnSpPr/>
          <p:nvPr/>
        </p:nvCxnSpPr>
        <p:spPr>
          <a:xfrm>
            <a:off x="829075" y="1414021"/>
            <a:ext cx="659145" cy="1489528"/>
          </a:xfrm>
          <a:prstGeom prst="straightConnector1">
            <a:avLst/>
          </a:prstGeom>
          <a:ln w="762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eur droit avec flèche 15"/>
          <p:cNvCxnSpPr/>
          <p:nvPr/>
        </p:nvCxnSpPr>
        <p:spPr>
          <a:xfrm flipH="1">
            <a:off x="3989832" y="1792224"/>
            <a:ext cx="143256" cy="2139696"/>
          </a:xfrm>
          <a:prstGeom prst="straightConnector1">
            <a:avLst/>
          </a:prstGeom>
          <a:ln w="76200">
            <a:solidFill>
              <a:schemeClr val="accent6">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8" name="Connecteur droit avec flèche 17"/>
          <p:cNvCxnSpPr>
            <a:stCxn id="41" idx="0"/>
          </p:cNvCxnSpPr>
          <p:nvPr/>
        </p:nvCxnSpPr>
        <p:spPr>
          <a:xfrm flipV="1">
            <a:off x="3073918" y="3303764"/>
            <a:ext cx="118531" cy="2606308"/>
          </a:xfrm>
          <a:prstGeom prst="straightConnector1">
            <a:avLst/>
          </a:prstGeom>
          <a:ln w="76200">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p:cNvCxnSpPr/>
          <p:nvPr/>
        </p:nvCxnSpPr>
        <p:spPr>
          <a:xfrm flipH="1" flipV="1">
            <a:off x="4648070" y="3690330"/>
            <a:ext cx="153924" cy="2119132"/>
          </a:xfrm>
          <a:prstGeom prst="straightConnector1">
            <a:avLst/>
          </a:prstGeom>
          <a:ln w="762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pic>
        <p:nvPicPr>
          <p:cNvPr id="22" name="Espace réservé du contenu 21"/>
          <p:cNvPicPr>
            <a:picLocks noGrp="1" noChangeAspect="1"/>
          </p:cNvPicPr>
          <p:nvPr>
            <p:ph idx="1"/>
          </p:nvPr>
        </p:nvPicPr>
        <p:blipFill rotWithShape="1">
          <a:blip r:embed="rId4">
            <a:extLst>
              <a:ext uri="{28A0092B-C50C-407E-A947-70E740481C1C}">
                <a14:useLocalDpi xmlns:a14="http://schemas.microsoft.com/office/drawing/2010/main" val="0"/>
              </a:ext>
            </a:extLst>
          </a:blip>
          <a:srcRect t="8509"/>
          <a:stretch/>
        </p:blipFill>
        <p:spPr>
          <a:xfrm>
            <a:off x="6324812" y="2027584"/>
            <a:ext cx="5512668" cy="3466768"/>
          </a:xfrm>
        </p:spPr>
      </p:pic>
      <p:sp>
        <p:nvSpPr>
          <p:cNvPr id="32" name="Titre 1"/>
          <p:cNvSpPr txBox="1">
            <a:spLocks/>
          </p:cNvSpPr>
          <p:nvPr/>
        </p:nvSpPr>
        <p:spPr>
          <a:xfrm>
            <a:off x="-146285" y="5899273"/>
            <a:ext cx="1517885" cy="6869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solidFill>
                  <a:schemeClr val="bg1"/>
                </a:solidFill>
              </a:rPr>
              <a:t>Ligne de chemin de fer</a:t>
            </a:r>
          </a:p>
        </p:txBody>
      </p:sp>
      <p:sp>
        <p:nvSpPr>
          <p:cNvPr id="34" name="Titre 1"/>
          <p:cNvSpPr txBox="1">
            <a:spLocks/>
          </p:cNvSpPr>
          <p:nvPr/>
        </p:nvSpPr>
        <p:spPr>
          <a:xfrm>
            <a:off x="115843" y="832104"/>
            <a:ext cx="1831829" cy="5819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solidFill>
                  <a:schemeClr val="bg1"/>
                </a:solidFill>
              </a:rPr>
              <a:t>Le bois de Grignon paraît très dense</a:t>
            </a:r>
          </a:p>
        </p:txBody>
      </p:sp>
      <p:cxnSp>
        <p:nvCxnSpPr>
          <p:cNvPr id="35" name="Connecteur droit avec flèche 34"/>
          <p:cNvCxnSpPr>
            <a:stCxn id="36" idx="2"/>
          </p:cNvCxnSpPr>
          <p:nvPr/>
        </p:nvCxnSpPr>
        <p:spPr>
          <a:xfrm>
            <a:off x="7319497" y="1611864"/>
            <a:ext cx="420171" cy="1306925"/>
          </a:xfrm>
          <a:prstGeom prst="straightConnector1">
            <a:avLst/>
          </a:prstGeom>
          <a:ln w="762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6" name="Titre 1"/>
          <p:cNvSpPr txBox="1">
            <a:spLocks/>
          </p:cNvSpPr>
          <p:nvPr/>
        </p:nvSpPr>
        <p:spPr>
          <a:xfrm>
            <a:off x="5922081" y="716254"/>
            <a:ext cx="2794831" cy="89561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solidFill>
                  <a:schemeClr val="bg1"/>
                </a:solidFill>
              </a:rPr>
              <a:t>Le bois de Grignon n’a pas l’activité chlorophyllienne attendue en NDVI </a:t>
            </a:r>
            <a:r>
              <a:rPr lang="fr-FR" sz="1800" dirty="0">
                <a:solidFill>
                  <a:schemeClr val="bg1"/>
                </a:solidFill>
                <a:sym typeface="Wingdings" panose="05000000000000000000" pitchFamily="2" charset="2"/>
              </a:rPr>
              <a:t> Automne</a:t>
            </a:r>
            <a:endParaRPr lang="fr-FR" sz="1800" dirty="0">
              <a:solidFill>
                <a:schemeClr val="bg1"/>
              </a:solidFill>
            </a:endParaRPr>
          </a:p>
        </p:txBody>
      </p:sp>
      <p:sp>
        <p:nvSpPr>
          <p:cNvPr id="38" name="Titre 1"/>
          <p:cNvSpPr txBox="1">
            <a:spLocks/>
          </p:cNvSpPr>
          <p:nvPr/>
        </p:nvSpPr>
        <p:spPr>
          <a:xfrm>
            <a:off x="3099817" y="832104"/>
            <a:ext cx="2054352" cy="901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On constate une parcelle en bleu claire</a:t>
            </a:r>
          </a:p>
        </p:txBody>
      </p:sp>
      <p:cxnSp>
        <p:nvCxnSpPr>
          <p:cNvPr id="39" name="Connecteur droit avec flèche 38"/>
          <p:cNvCxnSpPr/>
          <p:nvPr/>
        </p:nvCxnSpPr>
        <p:spPr>
          <a:xfrm flipH="1">
            <a:off x="10261091" y="1611864"/>
            <a:ext cx="80773" cy="2320056"/>
          </a:xfrm>
          <a:prstGeom prst="straightConnector1">
            <a:avLst/>
          </a:prstGeom>
          <a:ln w="76200">
            <a:solidFill>
              <a:schemeClr val="accent6">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0" name="Titre 1"/>
          <p:cNvSpPr txBox="1">
            <a:spLocks/>
          </p:cNvSpPr>
          <p:nvPr/>
        </p:nvSpPr>
        <p:spPr>
          <a:xfrm>
            <a:off x="8895144" y="725424"/>
            <a:ext cx="2731893" cy="1008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Cette parcelle est foncée et a donc une forte activité chlorophyllienne.</a:t>
            </a:r>
          </a:p>
        </p:txBody>
      </p:sp>
      <p:sp>
        <p:nvSpPr>
          <p:cNvPr id="41" name="Titre 1"/>
          <p:cNvSpPr txBox="1">
            <a:spLocks/>
          </p:cNvSpPr>
          <p:nvPr/>
        </p:nvSpPr>
        <p:spPr>
          <a:xfrm>
            <a:off x="2158003" y="5910072"/>
            <a:ext cx="1831829" cy="639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On constate une parcelle orangée</a:t>
            </a:r>
          </a:p>
        </p:txBody>
      </p:sp>
      <p:cxnSp>
        <p:nvCxnSpPr>
          <p:cNvPr id="42" name="Connecteur droit avec flèche 41"/>
          <p:cNvCxnSpPr/>
          <p:nvPr/>
        </p:nvCxnSpPr>
        <p:spPr>
          <a:xfrm flipV="1">
            <a:off x="8275320" y="3236708"/>
            <a:ext cx="1260017" cy="2572754"/>
          </a:xfrm>
          <a:prstGeom prst="straightConnector1">
            <a:avLst/>
          </a:prstGeom>
          <a:ln w="76200">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3" name="Titre 1"/>
          <p:cNvSpPr txBox="1">
            <a:spLocks/>
          </p:cNvSpPr>
          <p:nvPr/>
        </p:nvSpPr>
        <p:spPr>
          <a:xfrm>
            <a:off x="6468651" y="5946648"/>
            <a:ext cx="2542033" cy="654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Cette parcelle a une plus faible activité chlorophyllienne que la précédente.</a:t>
            </a:r>
          </a:p>
        </p:txBody>
      </p:sp>
      <p:sp>
        <p:nvSpPr>
          <p:cNvPr id="46" name="Titre 1"/>
          <p:cNvSpPr txBox="1">
            <a:spLocks/>
          </p:cNvSpPr>
          <p:nvPr/>
        </p:nvSpPr>
        <p:spPr>
          <a:xfrm>
            <a:off x="3892315" y="5760720"/>
            <a:ext cx="1831829" cy="639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On constate une parcelle jaune</a:t>
            </a:r>
          </a:p>
        </p:txBody>
      </p:sp>
      <p:cxnSp>
        <p:nvCxnSpPr>
          <p:cNvPr id="47" name="Connecteur droit avec flèche 46"/>
          <p:cNvCxnSpPr/>
          <p:nvPr/>
        </p:nvCxnSpPr>
        <p:spPr>
          <a:xfrm flipH="1" flipV="1">
            <a:off x="10908662" y="3723858"/>
            <a:ext cx="153924" cy="2119132"/>
          </a:xfrm>
          <a:prstGeom prst="straightConnector1">
            <a:avLst/>
          </a:prstGeom>
          <a:ln w="762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8" name="Titre 1"/>
          <p:cNvSpPr txBox="1">
            <a:spLocks/>
          </p:cNvSpPr>
          <p:nvPr/>
        </p:nvSpPr>
        <p:spPr>
          <a:xfrm>
            <a:off x="9608229" y="5919216"/>
            <a:ext cx="2534180" cy="639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Cette parcelle n’a pas d’activité chlorophyllienne.</a:t>
            </a:r>
          </a:p>
        </p:txBody>
      </p:sp>
      <p:sp>
        <p:nvSpPr>
          <p:cNvPr id="57" name="Titre 1"/>
          <p:cNvSpPr txBox="1">
            <a:spLocks/>
          </p:cNvSpPr>
          <p:nvPr/>
        </p:nvSpPr>
        <p:spPr>
          <a:xfrm>
            <a:off x="9604925" y="5687568"/>
            <a:ext cx="2534180" cy="1019144"/>
          </a:xfrm>
          <a:prstGeom prst="rect">
            <a:avLst/>
          </a:prstGeom>
          <a:solidFill>
            <a:schemeClr val="accent2">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solidFill>
                  <a:schemeClr val="bg1"/>
                </a:solidFill>
              </a:rPr>
              <a:t>Cette parcelle est labourée, elle est prête à accueillir une culture d’hiver</a:t>
            </a:r>
          </a:p>
        </p:txBody>
      </p:sp>
      <p:sp>
        <p:nvSpPr>
          <p:cNvPr id="58" name="Titre 1"/>
          <p:cNvSpPr txBox="1">
            <a:spLocks/>
          </p:cNvSpPr>
          <p:nvPr/>
        </p:nvSpPr>
        <p:spPr>
          <a:xfrm>
            <a:off x="5599059" y="5729433"/>
            <a:ext cx="3598412" cy="1019144"/>
          </a:xfrm>
          <a:prstGeom prst="rect">
            <a:avLst/>
          </a:prstGeom>
          <a:solidFill>
            <a:schemeClr val="accent2">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t>Cette parcelle peut-être:</a:t>
            </a:r>
          </a:p>
          <a:p>
            <a:pPr marL="285750" indent="-285750" algn="ctr">
              <a:buFontTx/>
              <a:buChar char="-"/>
            </a:pPr>
            <a:r>
              <a:rPr lang="fr-FR" sz="1600" dirty="0"/>
              <a:t>Une jachère</a:t>
            </a:r>
          </a:p>
          <a:p>
            <a:pPr marL="285750" indent="-285750" algn="ctr">
              <a:buFontTx/>
              <a:buChar char="-"/>
            </a:pPr>
            <a:r>
              <a:rPr lang="fr-FR" sz="1600" dirty="0"/>
              <a:t>Le tout début d’une culture d’hiver</a:t>
            </a:r>
          </a:p>
          <a:p>
            <a:pPr marL="285750" indent="-285750" algn="ctr">
              <a:buFontTx/>
              <a:buChar char="-"/>
            </a:pPr>
            <a:r>
              <a:rPr lang="fr-FR" sz="1600" dirty="0"/>
              <a:t>(La fin d’une culture de poacée)</a:t>
            </a:r>
          </a:p>
        </p:txBody>
      </p:sp>
      <p:sp>
        <p:nvSpPr>
          <p:cNvPr id="59" name="Titre 1"/>
          <p:cNvSpPr txBox="1">
            <a:spLocks/>
          </p:cNvSpPr>
          <p:nvPr/>
        </p:nvSpPr>
        <p:spPr>
          <a:xfrm>
            <a:off x="8873911" y="832103"/>
            <a:ext cx="3081999" cy="847649"/>
          </a:xfrm>
          <a:prstGeom prst="rect">
            <a:avLst/>
          </a:prstGeom>
          <a:solidFill>
            <a:schemeClr val="accent6">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t>Cette parcelle peut-être:</a:t>
            </a:r>
          </a:p>
          <a:p>
            <a:pPr marL="285750" indent="-285750" algn="ctr">
              <a:buFontTx/>
              <a:buChar char="-"/>
            </a:pPr>
            <a:r>
              <a:rPr lang="fr-FR" sz="1600" dirty="0"/>
              <a:t>Le début d’une culture d’hiver</a:t>
            </a:r>
          </a:p>
          <a:p>
            <a:pPr marL="285750" indent="-285750" algn="ctr">
              <a:buFontTx/>
              <a:buChar char="-"/>
            </a:pPr>
            <a:r>
              <a:rPr lang="fr-FR" sz="1600" dirty="0"/>
              <a:t>Une pâture</a:t>
            </a:r>
          </a:p>
        </p:txBody>
      </p:sp>
      <p:sp>
        <p:nvSpPr>
          <p:cNvPr id="61" name="Ellipse 60"/>
          <p:cNvSpPr/>
          <p:nvPr/>
        </p:nvSpPr>
        <p:spPr>
          <a:xfrm>
            <a:off x="9701536" y="2653548"/>
            <a:ext cx="1162855" cy="1166319"/>
          </a:xfrm>
          <a:prstGeom prst="ellipse">
            <a:avLst/>
          </a:prstGeom>
          <a:noFill/>
          <a:scene3d>
            <a:camera prst="orthographicFront"/>
            <a:lightRig rig="threePt" dir="t"/>
          </a:scene3d>
          <a:sp3d contour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07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1000" fill="hold"/>
                                        <p:tgtEl>
                                          <p:spTgt spid="35"/>
                                        </p:tgtEl>
                                        <p:attrNameLst>
                                          <p:attrName>ppt_w</p:attrName>
                                        </p:attrNameLst>
                                      </p:cBhvr>
                                      <p:tavLst>
                                        <p:tav tm="0">
                                          <p:val>
                                            <p:fltVal val="0"/>
                                          </p:val>
                                        </p:tav>
                                        <p:tav tm="100000">
                                          <p:val>
                                            <p:strVal val="#ppt_w"/>
                                          </p:val>
                                        </p:tav>
                                      </p:tavLst>
                                    </p:anim>
                                    <p:anim calcmode="lin" valueType="num">
                                      <p:cBhvr>
                                        <p:cTn id="24" dur="1000" fill="hold"/>
                                        <p:tgtEl>
                                          <p:spTgt spid="35"/>
                                        </p:tgtEl>
                                        <p:attrNameLst>
                                          <p:attrName>ppt_h</p:attrName>
                                        </p:attrNameLst>
                                      </p:cBhvr>
                                      <p:tavLst>
                                        <p:tav tm="0">
                                          <p:val>
                                            <p:fltVal val="0"/>
                                          </p:val>
                                        </p:tav>
                                        <p:tav tm="100000">
                                          <p:val>
                                            <p:strVal val="#ppt_h"/>
                                          </p:val>
                                        </p:tav>
                                      </p:tavLst>
                                    </p:anim>
                                    <p:anim calcmode="lin" valueType="num">
                                      <p:cBhvr>
                                        <p:cTn id="25" dur="1000" fill="hold"/>
                                        <p:tgtEl>
                                          <p:spTgt spid="35"/>
                                        </p:tgtEl>
                                        <p:attrNameLst>
                                          <p:attrName>style.rotation</p:attrName>
                                        </p:attrNameLst>
                                      </p:cBhvr>
                                      <p:tavLst>
                                        <p:tav tm="0">
                                          <p:val>
                                            <p:fltVal val="90"/>
                                          </p:val>
                                        </p:tav>
                                        <p:tav tm="100000">
                                          <p:val>
                                            <p:fltVal val="0"/>
                                          </p:val>
                                        </p:tav>
                                      </p:tavLst>
                                    </p:anim>
                                    <p:animEffect transition="in" filter="fade">
                                      <p:cBhvr>
                                        <p:cTn id="26" dur="10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p:cTn id="95" dur="1000" fill="hold"/>
                                        <p:tgtEl>
                                          <p:spTgt spid="61"/>
                                        </p:tgtEl>
                                        <p:attrNameLst>
                                          <p:attrName>ppt_w</p:attrName>
                                        </p:attrNameLst>
                                      </p:cBhvr>
                                      <p:tavLst>
                                        <p:tav tm="0">
                                          <p:val>
                                            <p:fltVal val="0"/>
                                          </p:val>
                                        </p:tav>
                                        <p:tav tm="100000">
                                          <p:val>
                                            <p:strVal val="#ppt_w"/>
                                          </p:val>
                                        </p:tav>
                                      </p:tavLst>
                                    </p:anim>
                                    <p:anim calcmode="lin" valueType="num">
                                      <p:cBhvr>
                                        <p:cTn id="96" dur="1000" fill="hold"/>
                                        <p:tgtEl>
                                          <p:spTgt spid="61"/>
                                        </p:tgtEl>
                                        <p:attrNameLst>
                                          <p:attrName>ppt_h</p:attrName>
                                        </p:attrNameLst>
                                      </p:cBhvr>
                                      <p:tavLst>
                                        <p:tav tm="0">
                                          <p:val>
                                            <p:fltVal val="0"/>
                                          </p:val>
                                        </p:tav>
                                        <p:tav tm="100000">
                                          <p:val>
                                            <p:strVal val="#ppt_h"/>
                                          </p:val>
                                        </p:tav>
                                      </p:tavLst>
                                    </p:anim>
                                    <p:anim calcmode="lin" valueType="num">
                                      <p:cBhvr>
                                        <p:cTn id="97" dur="1000" fill="hold"/>
                                        <p:tgtEl>
                                          <p:spTgt spid="61"/>
                                        </p:tgtEl>
                                        <p:attrNameLst>
                                          <p:attrName>style.rotation</p:attrName>
                                        </p:attrNameLst>
                                      </p:cBhvr>
                                      <p:tavLst>
                                        <p:tav tm="0">
                                          <p:val>
                                            <p:fltVal val="90"/>
                                          </p:val>
                                        </p:tav>
                                        <p:tav tm="100000">
                                          <p:val>
                                            <p:fltVal val="0"/>
                                          </p:val>
                                        </p:tav>
                                      </p:tavLst>
                                    </p:anim>
                                    <p:animEffect transition="in" filter="fade">
                                      <p:cBhvr>
                                        <p:cTn id="98"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38" grpId="0"/>
      <p:bldP spid="40" grpId="0"/>
      <p:bldP spid="41" grpId="0"/>
      <p:bldP spid="43" grpId="0"/>
      <p:bldP spid="46" grpId="0"/>
      <p:bldP spid="48" grpId="0"/>
      <p:bldP spid="57" grpId="0" animBg="1"/>
      <p:bldP spid="58" grpId="0" animBg="1"/>
      <p:bldP spid="59"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03252" y="-219843"/>
            <a:ext cx="10515600" cy="1325563"/>
          </a:xfrm>
        </p:spPr>
        <p:txBody>
          <a:bodyPr/>
          <a:lstStyle/>
          <a:p>
            <a:r>
              <a:rPr lang="fr-FR" dirty="0"/>
              <a:t>Images contrastées</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847" y="872824"/>
            <a:ext cx="8556154" cy="5405002"/>
          </a:xfrm>
          <a:prstGeom prst="rect">
            <a:avLst/>
          </a:prstGeom>
        </p:spPr>
      </p:pic>
      <p:sp>
        <p:nvSpPr>
          <p:cNvPr id="11" name="Titre 1"/>
          <p:cNvSpPr txBox="1">
            <a:spLocks/>
          </p:cNvSpPr>
          <p:nvPr/>
        </p:nvSpPr>
        <p:spPr>
          <a:xfrm>
            <a:off x="10096677" y="-193677"/>
            <a:ext cx="287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t>Paris</a:t>
            </a:r>
          </a:p>
        </p:txBody>
      </p:sp>
      <p:cxnSp>
        <p:nvCxnSpPr>
          <p:cNvPr id="14" name="Connecteur droit avec flèche 13"/>
          <p:cNvCxnSpPr/>
          <p:nvPr/>
        </p:nvCxnSpPr>
        <p:spPr>
          <a:xfrm flipH="1">
            <a:off x="4195795" y="726191"/>
            <a:ext cx="3390339" cy="609367"/>
          </a:xfrm>
          <a:prstGeom prst="straightConnector1">
            <a:avLst/>
          </a:prstGeom>
          <a:ln w="762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p:cNvCxnSpPr/>
          <p:nvPr/>
        </p:nvCxnSpPr>
        <p:spPr>
          <a:xfrm flipH="1">
            <a:off x="6400800" y="726191"/>
            <a:ext cx="1185335" cy="1043342"/>
          </a:xfrm>
          <a:prstGeom prst="straightConnector1">
            <a:avLst/>
          </a:prstGeom>
          <a:ln w="762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p:cNvCxnSpPr/>
          <p:nvPr/>
        </p:nvCxnSpPr>
        <p:spPr>
          <a:xfrm flipH="1" flipV="1">
            <a:off x="5005885" y="3871841"/>
            <a:ext cx="1987582" cy="2469692"/>
          </a:xfrm>
          <a:prstGeom prst="straightConnector1">
            <a:avLst/>
          </a:prstGeom>
          <a:ln w="76200">
            <a:solidFill>
              <a:schemeClr val="accent6">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6993467" y="5401735"/>
            <a:ext cx="2751666" cy="939798"/>
          </a:xfrm>
          <a:prstGeom prst="straightConnector1">
            <a:avLst/>
          </a:prstGeom>
          <a:ln w="76200">
            <a:solidFill>
              <a:schemeClr val="accent6">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flipH="1">
            <a:off x="7410423" y="2980267"/>
            <a:ext cx="2918910" cy="603707"/>
          </a:xfrm>
          <a:prstGeom prst="straightConnector1">
            <a:avLst/>
          </a:prstGeom>
          <a:ln w="7620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1" name="Connecteur droit avec flèche 40"/>
          <p:cNvCxnSpPr/>
          <p:nvPr/>
        </p:nvCxnSpPr>
        <p:spPr>
          <a:xfrm>
            <a:off x="1434515" y="2619967"/>
            <a:ext cx="2953303" cy="1311141"/>
          </a:xfrm>
          <a:prstGeom prst="straightConnector1">
            <a:avLst/>
          </a:prstGeom>
          <a:ln w="76200">
            <a:solidFill>
              <a:schemeClr val="tx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3" name="Connecteur droit avec flèche 42"/>
          <p:cNvCxnSpPr/>
          <p:nvPr/>
        </p:nvCxnSpPr>
        <p:spPr>
          <a:xfrm>
            <a:off x="1434515" y="2619967"/>
            <a:ext cx="2191300" cy="1387343"/>
          </a:xfrm>
          <a:prstGeom prst="straightConnector1">
            <a:avLst/>
          </a:prstGeom>
          <a:ln w="76200">
            <a:solidFill>
              <a:schemeClr val="tx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5" name="ZoneTexte 44"/>
          <p:cNvSpPr txBox="1"/>
          <p:nvPr/>
        </p:nvSpPr>
        <p:spPr>
          <a:xfrm flipH="1">
            <a:off x="6225087" y="296333"/>
            <a:ext cx="4129648" cy="369332"/>
          </a:xfrm>
          <a:prstGeom prst="rect">
            <a:avLst/>
          </a:prstGeom>
          <a:noFill/>
        </p:spPr>
        <p:txBody>
          <a:bodyPr wrap="square" rtlCol="0">
            <a:spAutoFit/>
          </a:bodyPr>
          <a:lstStyle/>
          <a:p>
            <a:r>
              <a:rPr lang="fr-FR" dirty="0"/>
              <a:t>Les méandres de la Seine </a:t>
            </a:r>
          </a:p>
        </p:txBody>
      </p:sp>
      <p:sp>
        <p:nvSpPr>
          <p:cNvPr id="46" name="ZoneTexte 45"/>
          <p:cNvSpPr txBox="1"/>
          <p:nvPr/>
        </p:nvSpPr>
        <p:spPr>
          <a:xfrm flipH="1">
            <a:off x="10155945" y="3539069"/>
            <a:ext cx="2095323" cy="3139321"/>
          </a:xfrm>
          <a:prstGeom prst="rect">
            <a:avLst/>
          </a:prstGeom>
          <a:noFill/>
        </p:spPr>
        <p:txBody>
          <a:bodyPr wrap="square" rtlCol="0">
            <a:spAutoFit/>
          </a:bodyPr>
          <a:lstStyle/>
          <a:p>
            <a:r>
              <a:rPr lang="fr-FR" dirty="0"/>
              <a:t>On distingue:</a:t>
            </a:r>
          </a:p>
          <a:p>
            <a:pPr marL="285750" indent="-285750">
              <a:buFontTx/>
              <a:buChar char="-"/>
            </a:pPr>
            <a:r>
              <a:rPr lang="fr-FR" dirty="0"/>
              <a:t>l’eau: des lacs et cours d’eau</a:t>
            </a:r>
          </a:p>
          <a:p>
            <a:pPr marL="285750" indent="-285750">
              <a:buFontTx/>
              <a:buChar char="-"/>
            </a:pPr>
            <a:r>
              <a:rPr lang="fr-FR" dirty="0"/>
              <a:t>Les pelouses des hippodromes et du champ de Mars</a:t>
            </a:r>
          </a:p>
          <a:p>
            <a:pPr marL="285750" indent="-285750">
              <a:buFontTx/>
              <a:buChar char="-"/>
            </a:pPr>
            <a:r>
              <a:rPr lang="fr-FR" dirty="0"/>
              <a:t>Les bois</a:t>
            </a:r>
          </a:p>
          <a:p>
            <a:pPr marL="285750" indent="-285750">
              <a:buFontTx/>
              <a:buChar char="-"/>
            </a:pPr>
            <a:r>
              <a:rPr lang="fr-FR" dirty="0"/>
              <a:t>Le béton sans végétaux</a:t>
            </a:r>
          </a:p>
          <a:p>
            <a:pPr marL="285750" indent="-285750">
              <a:buFontTx/>
              <a:buChar char="-"/>
            </a:pPr>
            <a:endParaRPr lang="fr-FR" dirty="0"/>
          </a:p>
        </p:txBody>
      </p:sp>
      <p:sp>
        <p:nvSpPr>
          <p:cNvPr id="47" name="ZoneTexte 46"/>
          <p:cNvSpPr txBox="1"/>
          <p:nvPr/>
        </p:nvSpPr>
        <p:spPr>
          <a:xfrm flipH="1">
            <a:off x="5056680" y="6366953"/>
            <a:ext cx="4434448" cy="369332"/>
          </a:xfrm>
          <a:prstGeom prst="rect">
            <a:avLst/>
          </a:prstGeom>
          <a:noFill/>
        </p:spPr>
        <p:txBody>
          <a:bodyPr wrap="square" rtlCol="0">
            <a:spAutoFit/>
          </a:bodyPr>
          <a:lstStyle/>
          <a:p>
            <a:r>
              <a:rPr lang="fr-FR" dirty="0"/>
              <a:t>Le bois de Boulogne et le bois de Vincennes </a:t>
            </a:r>
          </a:p>
        </p:txBody>
      </p:sp>
      <p:sp>
        <p:nvSpPr>
          <p:cNvPr id="48" name="ZoneTexte 47"/>
          <p:cNvSpPr txBox="1"/>
          <p:nvPr/>
        </p:nvSpPr>
        <p:spPr>
          <a:xfrm flipH="1">
            <a:off x="-76204" y="1761066"/>
            <a:ext cx="1871133" cy="1200329"/>
          </a:xfrm>
          <a:prstGeom prst="rect">
            <a:avLst/>
          </a:prstGeom>
          <a:noFill/>
        </p:spPr>
        <p:txBody>
          <a:bodyPr wrap="square" rtlCol="0">
            <a:spAutoFit/>
          </a:bodyPr>
          <a:lstStyle/>
          <a:p>
            <a:r>
              <a:rPr lang="fr-FR" dirty="0"/>
              <a:t>Les pelouses des hippodromes de Longchamp et de Saint-Cloud </a:t>
            </a:r>
          </a:p>
        </p:txBody>
      </p:sp>
      <p:sp>
        <p:nvSpPr>
          <p:cNvPr id="49" name="ZoneTexte 48"/>
          <p:cNvSpPr txBox="1"/>
          <p:nvPr/>
        </p:nvSpPr>
        <p:spPr>
          <a:xfrm flipH="1">
            <a:off x="10397066" y="2607738"/>
            <a:ext cx="1701800" cy="646331"/>
          </a:xfrm>
          <a:prstGeom prst="rect">
            <a:avLst/>
          </a:prstGeom>
          <a:noFill/>
        </p:spPr>
        <p:txBody>
          <a:bodyPr wrap="square" rtlCol="0">
            <a:spAutoFit/>
          </a:bodyPr>
          <a:lstStyle/>
          <a:p>
            <a:r>
              <a:rPr lang="fr-FR" dirty="0"/>
              <a:t>Le béton des rues de Paris</a:t>
            </a:r>
          </a:p>
        </p:txBody>
      </p:sp>
    </p:spTree>
    <p:extLst>
      <p:ext uri="{BB962C8B-B14F-4D97-AF65-F5344CB8AC3E}">
        <p14:creationId xmlns:p14="http://schemas.microsoft.com/office/powerpoint/2010/main" val="2893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854</Words>
  <Application>Microsoft Office PowerPoint</Application>
  <PresentationFormat>Grand écran</PresentationFormat>
  <Paragraphs>75</Paragraphs>
  <Slides>11</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Calibri Light</vt:lpstr>
      <vt:lpstr>Times New Roman</vt:lpstr>
      <vt:lpstr>Thème Office</vt:lpstr>
      <vt:lpstr>Projet de l’UC « Programmer en Langage C »  Une introduction à l'analyse de données de télédétection</vt:lpstr>
      <vt:lpstr>LA TELEDETECTION </vt:lpstr>
      <vt:lpstr>Les satellites SPOT : Satellite pour l’observation de la Terre </vt:lpstr>
      <vt:lpstr>Les objectifs de la télédétection en agriculture avec SPOT</vt:lpstr>
      <vt:lpstr>Présentation PowerPoint</vt:lpstr>
      <vt:lpstr>Métadonnées et Premières images</vt:lpstr>
      <vt:lpstr>Histogrammes</vt:lpstr>
      <vt:lpstr>Images contrastées</vt:lpstr>
      <vt:lpstr>Images contrastées</vt:lpstr>
      <vt:lpstr>Images contrastées en NDVI</vt:lpstr>
      <vt:lpstr>Projet de l’UC « Programmer en Langage C »  Une introduction à l'analyse de données de télédétection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l’UC « Programmer en Langage C »  Une introduction à l'analyse de données de télédétection</dc:title>
  <dc:creator>Hermine de Nantois</dc:creator>
  <cp:lastModifiedBy>auguste gardette</cp:lastModifiedBy>
  <cp:revision>38</cp:revision>
  <dcterms:created xsi:type="dcterms:W3CDTF">2020-11-12T12:43:07Z</dcterms:created>
  <dcterms:modified xsi:type="dcterms:W3CDTF">2020-11-15T17:00:17Z</dcterms:modified>
</cp:coreProperties>
</file>